
<file path=[Content_Types].xml><?xml version="1.0" encoding="utf-8"?>
<Types xmlns="http://schemas.openxmlformats.org/package/2006/content-types">
  <Default ContentType="application/vnd.openxmlformats-officedocument.vmlDrawing" Extension="vml"/>
  <Default ContentType="application/vnd.openxmlformats-officedocument.oleObject" Extension="bin"/>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oleObject" PartName="/ppt/embeddings/oleObject2.bin"/>
  <Override ContentType="application/vnd.openxmlformats-officedocument.oleObject" PartName="/ppt/embeddings/oleObject1.bin"/>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9" roundtripDataSignature="AMtx7mjO1ViZ9S4UWUIhlGIwM/ZUZvUpU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customschemas.google.com/relationships/presentationmetadata" Target="meta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5"/>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 name="Shape 23"/>
        <p:cNvGrpSpPr/>
        <p:nvPr/>
      </p:nvGrpSpPr>
      <p:grpSpPr>
        <a:xfrm>
          <a:off x="0" y="0"/>
          <a:ext cx="0" cy="0"/>
          <a:chOff x="0" y="0"/>
          <a:chExt cx="0" cy="0"/>
        </a:xfrm>
      </p:grpSpPr>
      <p:sp>
        <p:nvSpPr>
          <p:cNvPr id="24" name="Google Shape;24;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1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 name="Google Shape;27;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sp>
        <p:nvSpPr>
          <p:cNvPr id="31" name="Google Shape;31;p19"/>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19"/>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3" name="Google Shape;33;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2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20"/>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20"/>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0"/>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20"/>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4"/>
          <p:cNvSpPr/>
          <p:nvPr>
            <p:ph idx="2" type="pic"/>
          </p:nvPr>
        </p:nvSpPr>
        <p:spPr>
          <a:xfrm>
            <a:off x="5183188" y="987425"/>
            <a:ext cx="6172200" cy="4873625"/>
          </a:xfrm>
          <a:prstGeom prst="rect">
            <a:avLst/>
          </a:prstGeom>
          <a:noFill/>
          <a:ln>
            <a:noFill/>
          </a:ln>
        </p:spPr>
      </p:sp>
      <p:sp>
        <p:nvSpPr>
          <p:cNvPr id="64" name="Google Shape;64;p2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vmlDrawing" Target="../drawings/vmlDrawing1.vml"/><Relationship Id="rId4" Type="http://schemas.openxmlformats.org/officeDocument/2006/relationships/oleObject" Target="../embeddings/oleObject1.bin"/><Relationship Id="rId9" Type="http://schemas.openxmlformats.org/officeDocument/2006/relationships/image" Target="../media/image3.png"/><Relationship Id="rId5" Type="http://schemas.openxmlformats.org/officeDocument/2006/relationships/oleObject" Target="../embeddings/oleObject1.bin"/><Relationship Id="rId6" Type="http://schemas.openxmlformats.org/officeDocument/2006/relationships/image" Target="../media/image2.png"/><Relationship Id="rId7" Type="http://schemas.openxmlformats.org/officeDocument/2006/relationships/oleObject" Target="../embeddings/oleObject2.bin"/><Relationship Id="rId8" Type="http://schemas.openxmlformats.org/officeDocument/2006/relationships/oleObject" Target="../embeddings/oleObject2.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lang="en-GB"/>
              <a:t>HIPAA</a:t>
            </a:r>
            <a:endParaRPr/>
          </a:p>
        </p:txBody>
      </p:sp>
      <p:sp>
        <p:nvSpPr>
          <p:cNvPr id="85" name="Google Shape;85;p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rPr lang="en-GB"/>
              <a:t>Department of Health Care Services</a:t>
            </a:r>
            <a:endParaRPr/>
          </a:p>
          <a:p>
            <a:pPr indent="0" lvl="0" marL="0" rtl="0" algn="ctr">
              <a:lnSpc>
                <a:spcPct val="90000"/>
              </a:lnSpc>
              <a:spcBef>
                <a:spcPts val="1000"/>
              </a:spcBef>
              <a:spcAft>
                <a:spcPts val="0"/>
              </a:spcAft>
              <a:buClr>
                <a:schemeClr val="dk1"/>
              </a:buClr>
              <a:buSzPts val="2400"/>
              <a:buNone/>
            </a:pPr>
            <a:r>
              <a:rPr lang="en-GB"/>
              <a:t>(DHCS)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0"/>
          <p:cNvSpPr txBox="1"/>
          <p:nvPr>
            <p:ph type="title"/>
          </p:nvPr>
        </p:nvSpPr>
        <p:spPr>
          <a:xfrm>
            <a:off x="838200" y="62300"/>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Notice of Privacy Practices</a:t>
            </a:r>
            <a:endParaRPr/>
          </a:p>
        </p:txBody>
      </p:sp>
      <p:sp>
        <p:nvSpPr>
          <p:cNvPr id="140" name="Google Shape;140;p10"/>
          <p:cNvSpPr txBox="1"/>
          <p:nvPr>
            <p:ph idx="1" type="body"/>
          </p:nvPr>
        </p:nvSpPr>
        <p:spPr>
          <a:xfrm>
            <a:off x="838200" y="1132525"/>
            <a:ext cx="10602900" cy="10296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GB"/>
              <a:t>An example of a Notice of Privacy Practices can be found on the OCR´s website</a:t>
            </a:r>
            <a:endParaRPr/>
          </a:p>
        </p:txBody>
      </p:sp>
      <p:pic>
        <p:nvPicPr>
          <p:cNvPr id="141" name="Google Shape;141;p10"/>
          <p:cNvPicPr preferRelativeResize="0"/>
          <p:nvPr>
            <p:ph idx="2" type="body"/>
          </p:nvPr>
        </p:nvPicPr>
        <p:blipFill rotWithShape="1">
          <a:blip r:embed="rId3">
            <a:alphaModFix/>
          </a:blip>
          <a:srcRect b="0" l="0" r="0" t="0"/>
          <a:stretch/>
        </p:blipFill>
        <p:spPr>
          <a:xfrm>
            <a:off x="2631949" y="1658701"/>
            <a:ext cx="6519300" cy="5199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The HIPAA Security Rule</a:t>
            </a:r>
            <a:endParaRPr/>
          </a:p>
        </p:txBody>
      </p:sp>
      <p:sp>
        <p:nvSpPr>
          <p:cNvPr id="147" name="Google Shape;147;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GB"/>
              <a:t>What is the HIPAA Security Rule?</a:t>
            </a:r>
            <a:endParaRPr/>
          </a:p>
          <a:p>
            <a:pPr indent="-228600" lvl="0" marL="228600" rtl="0" algn="l">
              <a:lnSpc>
                <a:spcPct val="90000"/>
              </a:lnSpc>
              <a:spcBef>
                <a:spcPts val="1000"/>
              </a:spcBef>
              <a:spcAft>
                <a:spcPts val="0"/>
              </a:spcAft>
              <a:buClr>
                <a:schemeClr val="dk1"/>
              </a:buClr>
              <a:buSzPts val="2800"/>
              <a:buChar char="•"/>
            </a:pPr>
            <a:r>
              <a:rPr lang="en-GB"/>
              <a:t>What is the Difference between PHI and ePHI?</a:t>
            </a:r>
            <a:endParaRPr/>
          </a:p>
          <a:p>
            <a:pPr indent="-228600" lvl="0" marL="228600" rtl="0" algn="l">
              <a:lnSpc>
                <a:spcPct val="90000"/>
              </a:lnSpc>
              <a:spcBef>
                <a:spcPts val="1000"/>
              </a:spcBef>
              <a:spcAft>
                <a:spcPts val="0"/>
              </a:spcAft>
              <a:buClr>
                <a:schemeClr val="dk1"/>
              </a:buClr>
              <a:buSzPts val="2800"/>
              <a:buChar char="•"/>
            </a:pPr>
            <a:r>
              <a:rPr lang="en-GB"/>
              <a:t>Technical Safeguards</a:t>
            </a:r>
            <a:endParaRPr/>
          </a:p>
          <a:p>
            <a:pPr indent="-228600" lvl="0" marL="228600" rtl="0" algn="l">
              <a:lnSpc>
                <a:spcPct val="90000"/>
              </a:lnSpc>
              <a:spcBef>
                <a:spcPts val="1000"/>
              </a:spcBef>
              <a:spcAft>
                <a:spcPts val="0"/>
              </a:spcAft>
              <a:buClr>
                <a:schemeClr val="dk1"/>
              </a:buClr>
              <a:buSzPts val="2800"/>
              <a:buChar char="•"/>
            </a:pPr>
            <a:r>
              <a:rPr lang="en-GB"/>
              <a:t>Physical Safeguards</a:t>
            </a:r>
            <a:endParaRPr/>
          </a:p>
          <a:p>
            <a:pPr indent="-228600" lvl="0" marL="228600" rtl="0" algn="l">
              <a:lnSpc>
                <a:spcPct val="90000"/>
              </a:lnSpc>
              <a:spcBef>
                <a:spcPts val="1000"/>
              </a:spcBef>
              <a:spcAft>
                <a:spcPts val="0"/>
              </a:spcAft>
              <a:buClr>
                <a:schemeClr val="dk1"/>
              </a:buClr>
              <a:buSzPts val="2800"/>
              <a:buChar char="•"/>
            </a:pPr>
            <a:r>
              <a:rPr lang="en-GB"/>
              <a:t>Administrative Safeguards</a:t>
            </a:r>
            <a:endParaRPr/>
          </a:p>
          <a:p>
            <a:pPr indent="-228600" lvl="1" marL="685800" rtl="0" algn="l">
              <a:lnSpc>
                <a:spcPct val="90000"/>
              </a:lnSpc>
              <a:spcBef>
                <a:spcPts val="500"/>
              </a:spcBef>
              <a:spcAft>
                <a:spcPts val="0"/>
              </a:spcAft>
              <a:buClr>
                <a:schemeClr val="dk1"/>
              </a:buClr>
              <a:buSzPts val="2400"/>
              <a:buChar char="•"/>
            </a:pPr>
            <a:r>
              <a:rPr lang="en-GB"/>
              <a:t>Policies, Sanctions and Training</a:t>
            </a:r>
            <a:endParaRPr/>
          </a:p>
          <a:p>
            <a:pPr indent="-228600" lvl="1" marL="685800" rtl="0" algn="l">
              <a:lnSpc>
                <a:spcPct val="90000"/>
              </a:lnSpc>
              <a:spcBef>
                <a:spcPts val="500"/>
              </a:spcBef>
              <a:spcAft>
                <a:spcPts val="0"/>
              </a:spcAft>
              <a:buClr>
                <a:schemeClr val="dk1"/>
              </a:buClr>
              <a:buSzPts val="2400"/>
              <a:buChar char="•"/>
            </a:pPr>
            <a:r>
              <a:rPr lang="en-GB"/>
              <a:t>Contingency and Disaster Recovery Plans</a:t>
            </a:r>
            <a:endParaRPr/>
          </a:p>
          <a:p>
            <a:pPr indent="-228600" lvl="1" marL="685800" rtl="0" algn="l">
              <a:lnSpc>
                <a:spcPct val="90000"/>
              </a:lnSpc>
              <a:spcBef>
                <a:spcPts val="500"/>
              </a:spcBef>
              <a:spcAft>
                <a:spcPts val="0"/>
              </a:spcAft>
              <a:buClr>
                <a:schemeClr val="dk1"/>
              </a:buClr>
              <a:buSzPts val="2400"/>
              <a:buChar char="•"/>
            </a:pPr>
            <a:r>
              <a:rPr lang="en-GB"/>
              <a:t>Risk Analysis and Risk Management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GB"/>
              <a:t>What are the HIPAA Requirements for a Website?</a:t>
            </a:r>
            <a:endParaRPr/>
          </a:p>
        </p:txBody>
      </p:sp>
      <p:sp>
        <p:nvSpPr>
          <p:cNvPr id="153" name="Google Shape;153;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0000" lnSpcReduction="20000"/>
          </a:bodyPr>
          <a:lstStyle/>
          <a:p>
            <a:pPr indent="-228600" lvl="0" marL="228600" rtl="0" algn="just">
              <a:lnSpc>
                <a:spcPct val="90000"/>
              </a:lnSpc>
              <a:spcBef>
                <a:spcPts val="0"/>
              </a:spcBef>
              <a:spcAft>
                <a:spcPts val="0"/>
              </a:spcAft>
              <a:buClr>
                <a:schemeClr val="dk1"/>
              </a:buClr>
              <a:buSzPct val="100000"/>
              <a:buChar char="•"/>
            </a:pPr>
            <a:r>
              <a:rPr lang="en-GB"/>
              <a:t>Transport Encryption: Data must be encrypted if it is transmitted over the Internet</a:t>
            </a:r>
            <a:endParaRPr/>
          </a:p>
          <a:p>
            <a:pPr indent="-228600" lvl="0" marL="228600" rtl="0" algn="just">
              <a:lnSpc>
                <a:spcPct val="90000"/>
              </a:lnSpc>
              <a:spcBef>
                <a:spcPts val="1000"/>
              </a:spcBef>
              <a:spcAft>
                <a:spcPts val="0"/>
              </a:spcAft>
              <a:buClr>
                <a:schemeClr val="dk1"/>
              </a:buClr>
              <a:buSzPct val="100000"/>
              <a:buChar char="•"/>
            </a:pPr>
            <a:r>
              <a:rPr lang="en-GB"/>
              <a:t>Backup: Data cannot be lost, I.e. it should be backed up and must be recoverable</a:t>
            </a:r>
            <a:endParaRPr/>
          </a:p>
          <a:p>
            <a:pPr indent="-228600" lvl="0" marL="228600" rtl="0" algn="just">
              <a:lnSpc>
                <a:spcPct val="90000"/>
              </a:lnSpc>
              <a:spcBef>
                <a:spcPts val="1000"/>
              </a:spcBef>
              <a:spcAft>
                <a:spcPts val="0"/>
              </a:spcAft>
              <a:buClr>
                <a:schemeClr val="dk1"/>
              </a:buClr>
              <a:buSzPct val="100000"/>
              <a:buChar char="•"/>
            </a:pPr>
            <a:r>
              <a:rPr lang="en-GB"/>
              <a:t>Authorization: Data can only be accessible by authorized personnel using unique, audited access controls</a:t>
            </a:r>
            <a:endParaRPr/>
          </a:p>
          <a:p>
            <a:pPr indent="-228600" lvl="0" marL="228600" rtl="0" algn="just">
              <a:lnSpc>
                <a:spcPct val="90000"/>
              </a:lnSpc>
              <a:spcBef>
                <a:spcPts val="1000"/>
              </a:spcBef>
              <a:spcAft>
                <a:spcPts val="0"/>
              </a:spcAft>
              <a:buClr>
                <a:schemeClr val="dk1"/>
              </a:buClr>
              <a:buSzPct val="100000"/>
              <a:buChar char="•"/>
            </a:pPr>
            <a:r>
              <a:rPr lang="en-GB"/>
              <a:t>Integrity: Data cannot be tampered with or altered</a:t>
            </a:r>
            <a:endParaRPr/>
          </a:p>
          <a:p>
            <a:pPr indent="-228600" lvl="0" marL="228600" rtl="0" algn="just">
              <a:lnSpc>
                <a:spcPct val="90000"/>
              </a:lnSpc>
              <a:spcBef>
                <a:spcPts val="1000"/>
              </a:spcBef>
              <a:spcAft>
                <a:spcPts val="0"/>
              </a:spcAft>
              <a:buClr>
                <a:schemeClr val="dk1"/>
              </a:buClr>
              <a:buSzPct val="100000"/>
              <a:buChar char="•"/>
            </a:pPr>
            <a:r>
              <a:rPr lang="en-GB"/>
              <a:t>Storage Encryption: Data should be encrypted when it is stored or archived</a:t>
            </a:r>
            <a:endParaRPr/>
          </a:p>
          <a:p>
            <a:pPr indent="-228600" lvl="0" marL="228600" rtl="0" algn="just">
              <a:lnSpc>
                <a:spcPct val="90000"/>
              </a:lnSpc>
              <a:spcBef>
                <a:spcPts val="1000"/>
              </a:spcBef>
              <a:spcAft>
                <a:spcPts val="0"/>
              </a:spcAft>
              <a:buClr>
                <a:schemeClr val="dk1"/>
              </a:buClr>
              <a:buSzPct val="100000"/>
              <a:buChar char="•"/>
            </a:pPr>
            <a:r>
              <a:rPr lang="en-GB"/>
              <a:t>Disposal: Data must be permanently erased when it is no longer needed</a:t>
            </a:r>
            <a:endParaRPr/>
          </a:p>
          <a:p>
            <a:pPr indent="-228600" lvl="0" marL="228600" rtl="0" algn="just">
              <a:lnSpc>
                <a:spcPct val="90000"/>
              </a:lnSpc>
              <a:spcBef>
                <a:spcPts val="1000"/>
              </a:spcBef>
              <a:spcAft>
                <a:spcPts val="0"/>
              </a:spcAft>
              <a:buClr>
                <a:schemeClr val="dk1"/>
              </a:buClr>
              <a:buSzPct val="100000"/>
              <a:buChar char="•"/>
            </a:pPr>
            <a:r>
              <a:rPr lang="en-GB"/>
              <a:t>Sharing: If data is located on the web servers of a third party, that entity must agree to comply with HIPAA regulations and a HIPAA Business Associate Agreement must be in place</a:t>
            </a:r>
            <a:endParaRPr/>
          </a:p>
          <a:p>
            <a:pPr indent="-68579" lvl="0" marL="228600" rtl="0" algn="just">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GB"/>
              <a:t>How Does a Simple Website Stack up Against These Requirements?</a:t>
            </a:r>
            <a:endParaRPr/>
          </a:p>
        </p:txBody>
      </p:sp>
      <p:sp>
        <p:nvSpPr>
          <p:cNvPr id="159" name="Google Shape;159;p1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0000" lnSpcReduction="10000"/>
          </a:bodyPr>
          <a:lstStyle/>
          <a:p>
            <a:pPr indent="-228600" lvl="0" marL="228600" rtl="0" algn="just">
              <a:lnSpc>
                <a:spcPct val="90000"/>
              </a:lnSpc>
              <a:spcBef>
                <a:spcPts val="0"/>
              </a:spcBef>
              <a:spcAft>
                <a:spcPts val="0"/>
              </a:spcAft>
              <a:buClr>
                <a:schemeClr val="dk1"/>
              </a:buClr>
              <a:buSzPct val="100000"/>
              <a:buChar char="•"/>
            </a:pPr>
            <a:r>
              <a:rPr lang="en-GB"/>
              <a:t>By a simple website, we refer to one set with any of the popular hosting providers (e.g. GoDaddy) and written using off the shelf software or by someone without training in HIPAA website security best practices:</a:t>
            </a:r>
            <a:endParaRPr/>
          </a:p>
          <a:p>
            <a:pPr indent="-228600" lvl="0" marL="228600" rtl="0" algn="l">
              <a:lnSpc>
                <a:spcPct val="90000"/>
              </a:lnSpc>
              <a:spcBef>
                <a:spcPts val="1000"/>
              </a:spcBef>
              <a:spcAft>
                <a:spcPts val="0"/>
              </a:spcAft>
              <a:buClr>
                <a:schemeClr val="dk1"/>
              </a:buClr>
              <a:buSzPct val="100000"/>
              <a:buChar char="•"/>
            </a:pPr>
            <a:r>
              <a:rPr lang="en-GB"/>
              <a:t>Transport Encryption – Fail</a:t>
            </a:r>
            <a:endParaRPr/>
          </a:p>
          <a:p>
            <a:pPr indent="-228600" lvl="0" marL="228600" rtl="0" algn="l">
              <a:lnSpc>
                <a:spcPct val="90000"/>
              </a:lnSpc>
              <a:spcBef>
                <a:spcPts val="1000"/>
              </a:spcBef>
              <a:spcAft>
                <a:spcPts val="0"/>
              </a:spcAft>
              <a:buClr>
                <a:schemeClr val="dk1"/>
              </a:buClr>
              <a:buSzPct val="100000"/>
              <a:buChar char="•"/>
            </a:pPr>
            <a:r>
              <a:rPr lang="en-GB"/>
              <a:t>Backups – Uncertain</a:t>
            </a:r>
            <a:endParaRPr/>
          </a:p>
          <a:p>
            <a:pPr indent="-228600" lvl="0" marL="228600" rtl="0" algn="l">
              <a:lnSpc>
                <a:spcPct val="90000"/>
              </a:lnSpc>
              <a:spcBef>
                <a:spcPts val="1000"/>
              </a:spcBef>
              <a:spcAft>
                <a:spcPts val="0"/>
              </a:spcAft>
              <a:buClr>
                <a:schemeClr val="dk1"/>
              </a:buClr>
              <a:buSzPct val="100000"/>
              <a:buChar char="•"/>
            </a:pPr>
            <a:r>
              <a:rPr lang="en-GB"/>
              <a:t>Authorization – Uncertain</a:t>
            </a:r>
            <a:endParaRPr/>
          </a:p>
          <a:p>
            <a:pPr indent="-228600" lvl="0" marL="228600" rtl="0" algn="l">
              <a:lnSpc>
                <a:spcPct val="90000"/>
              </a:lnSpc>
              <a:spcBef>
                <a:spcPts val="1000"/>
              </a:spcBef>
              <a:spcAft>
                <a:spcPts val="0"/>
              </a:spcAft>
              <a:buClr>
                <a:schemeClr val="dk1"/>
              </a:buClr>
              <a:buSzPct val="100000"/>
              <a:buChar char="•"/>
            </a:pPr>
            <a:r>
              <a:rPr lang="en-GB"/>
              <a:t>Integrity – Fail</a:t>
            </a:r>
            <a:endParaRPr/>
          </a:p>
          <a:p>
            <a:pPr indent="-228600" lvl="0" marL="228600" rtl="0" algn="l">
              <a:lnSpc>
                <a:spcPct val="90000"/>
              </a:lnSpc>
              <a:spcBef>
                <a:spcPts val="1000"/>
              </a:spcBef>
              <a:spcAft>
                <a:spcPts val="0"/>
              </a:spcAft>
              <a:buClr>
                <a:schemeClr val="dk1"/>
              </a:buClr>
              <a:buSzPct val="100000"/>
              <a:buChar char="•"/>
            </a:pPr>
            <a:r>
              <a:rPr lang="en-GB"/>
              <a:t>Storage Encryption – Fail</a:t>
            </a:r>
            <a:endParaRPr/>
          </a:p>
          <a:p>
            <a:pPr indent="-228600" lvl="0" marL="228600" rtl="0" algn="l">
              <a:lnSpc>
                <a:spcPct val="90000"/>
              </a:lnSpc>
              <a:spcBef>
                <a:spcPts val="1000"/>
              </a:spcBef>
              <a:spcAft>
                <a:spcPts val="0"/>
              </a:spcAft>
              <a:buClr>
                <a:schemeClr val="dk1"/>
              </a:buClr>
              <a:buSzPct val="100000"/>
              <a:buChar char="•"/>
            </a:pPr>
            <a:r>
              <a:rPr lang="en-GB"/>
              <a:t>Disposal – Uncertain</a:t>
            </a:r>
            <a:endParaRPr/>
          </a:p>
          <a:p>
            <a:pPr indent="-228600" lvl="0" marL="228600" rtl="0" algn="l">
              <a:lnSpc>
                <a:spcPct val="90000"/>
              </a:lnSpc>
              <a:spcBef>
                <a:spcPts val="1000"/>
              </a:spcBef>
              <a:spcAft>
                <a:spcPts val="0"/>
              </a:spcAft>
              <a:buClr>
                <a:schemeClr val="dk1"/>
              </a:buClr>
              <a:buSzPct val="100000"/>
              <a:buChar char="•"/>
            </a:pPr>
            <a:r>
              <a:rPr lang="en-GB"/>
              <a:t>Business Associates – Fail</a:t>
            </a:r>
            <a:endParaRPr/>
          </a:p>
          <a:p>
            <a:pPr indent="-68579"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oTHER SECURITY CONCERNS</a:t>
            </a:r>
            <a:endParaRPr/>
          </a:p>
        </p:txBody>
      </p:sp>
      <p:sp>
        <p:nvSpPr>
          <p:cNvPr id="165" name="Google Shape;165;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GB"/>
              <a:t>IT Network Security</a:t>
            </a:r>
            <a:endParaRPr/>
          </a:p>
          <a:p>
            <a:pPr indent="-228600" lvl="0" marL="228600" rtl="0" algn="l">
              <a:lnSpc>
                <a:spcPct val="90000"/>
              </a:lnSpc>
              <a:spcBef>
                <a:spcPts val="1000"/>
              </a:spcBef>
              <a:spcAft>
                <a:spcPts val="0"/>
              </a:spcAft>
              <a:buClr>
                <a:schemeClr val="dk1"/>
              </a:buClr>
              <a:buSzPts val="2800"/>
              <a:buChar char="•"/>
            </a:pPr>
            <a:r>
              <a:rPr lang="en-GB"/>
              <a:t>Text Messages and Replacing Pagers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Introduction</a:t>
            </a:r>
            <a:endParaRPr/>
          </a:p>
        </p:txBody>
      </p:sp>
      <p:sp>
        <p:nvSpPr>
          <p:cNvPr id="91" name="Google Shape;91;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20000"/>
          </a:bodyPr>
          <a:lstStyle/>
          <a:p>
            <a:pPr indent="-228600" lvl="0" marL="228600" rtl="0" algn="l">
              <a:lnSpc>
                <a:spcPct val="90000"/>
              </a:lnSpc>
              <a:spcBef>
                <a:spcPts val="0"/>
              </a:spcBef>
              <a:spcAft>
                <a:spcPts val="0"/>
              </a:spcAft>
              <a:buClr>
                <a:schemeClr val="dk1"/>
              </a:buClr>
              <a:buSzPts val="2800"/>
              <a:buChar char="•"/>
            </a:pPr>
            <a:r>
              <a:rPr lang="en-GB"/>
              <a:t>HIPPA stands for </a:t>
            </a:r>
            <a:r>
              <a:rPr b="1" lang="en-GB">
                <a:solidFill>
                  <a:schemeClr val="accent5"/>
                </a:solidFill>
              </a:rPr>
              <a:t>Health Insurance Portability and Accountability Act</a:t>
            </a:r>
            <a:r>
              <a:rPr lang="en-GB"/>
              <a:t>.</a:t>
            </a:r>
            <a:endParaRPr/>
          </a:p>
          <a:p>
            <a:pPr indent="-228600" lvl="0" marL="228600" rtl="0" algn="just">
              <a:lnSpc>
                <a:spcPct val="90000"/>
              </a:lnSpc>
              <a:spcBef>
                <a:spcPts val="1000"/>
              </a:spcBef>
              <a:spcAft>
                <a:spcPts val="0"/>
              </a:spcAft>
              <a:buClr>
                <a:schemeClr val="dk1"/>
              </a:buClr>
              <a:buSzPts val="2800"/>
              <a:buChar char="•"/>
            </a:pPr>
            <a:r>
              <a:rPr lang="en-GB"/>
              <a:t>passed by Congress in 1996.</a:t>
            </a:r>
            <a:endParaRPr/>
          </a:p>
          <a:p>
            <a:pPr indent="-228600" lvl="0" marL="228600" rtl="0" algn="just">
              <a:lnSpc>
                <a:spcPct val="90000"/>
              </a:lnSpc>
              <a:spcBef>
                <a:spcPts val="1000"/>
              </a:spcBef>
              <a:spcAft>
                <a:spcPts val="0"/>
              </a:spcAft>
              <a:buClr>
                <a:schemeClr val="dk1"/>
              </a:buClr>
              <a:buSzPts val="2800"/>
              <a:buChar char="•"/>
            </a:pPr>
            <a:r>
              <a:rPr b="1" lang="en-GB"/>
              <a:t>HIPPA does the following:</a:t>
            </a:r>
            <a:endParaRPr b="1"/>
          </a:p>
          <a:p>
            <a:pPr indent="-228600" lvl="0" marL="228600" rtl="0" algn="just">
              <a:lnSpc>
                <a:spcPct val="90000"/>
              </a:lnSpc>
              <a:spcBef>
                <a:spcPts val="1000"/>
              </a:spcBef>
              <a:spcAft>
                <a:spcPts val="0"/>
              </a:spcAft>
              <a:buClr>
                <a:schemeClr val="dk1"/>
              </a:buClr>
              <a:buSzPts val="2800"/>
              <a:buChar char="•"/>
            </a:pPr>
            <a:r>
              <a:rPr lang="en-GB"/>
              <a:t>Provides the ability to transfer and continue health insurance coverage for millions of American workers and their families when they change or lose their jobs.</a:t>
            </a:r>
            <a:endParaRPr/>
          </a:p>
          <a:p>
            <a:pPr indent="-228600" lvl="0" marL="228600" rtl="0" algn="just">
              <a:lnSpc>
                <a:spcPct val="90000"/>
              </a:lnSpc>
              <a:spcBef>
                <a:spcPts val="1000"/>
              </a:spcBef>
              <a:spcAft>
                <a:spcPts val="0"/>
              </a:spcAft>
              <a:buClr>
                <a:schemeClr val="dk1"/>
              </a:buClr>
              <a:buSzPts val="2800"/>
              <a:buChar char="•"/>
            </a:pPr>
            <a:r>
              <a:rPr lang="en-GB"/>
              <a:t>Reduces health care fraud and abuse.</a:t>
            </a:r>
            <a:endParaRPr/>
          </a:p>
          <a:p>
            <a:pPr indent="-228600" lvl="0" marL="228600" rtl="0" algn="just">
              <a:lnSpc>
                <a:spcPct val="90000"/>
              </a:lnSpc>
              <a:spcBef>
                <a:spcPts val="1000"/>
              </a:spcBef>
              <a:spcAft>
                <a:spcPts val="0"/>
              </a:spcAft>
              <a:buClr>
                <a:schemeClr val="dk1"/>
              </a:buClr>
              <a:buSzPts val="2800"/>
              <a:buChar char="•"/>
            </a:pPr>
            <a:r>
              <a:rPr lang="en-GB"/>
              <a:t>Mandates industry-wide standards for health care information on electronic billing and other processes.</a:t>
            </a:r>
            <a:endParaRPr/>
          </a:p>
          <a:p>
            <a:pPr indent="-228600" lvl="0" marL="228600" rtl="0" algn="just">
              <a:lnSpc>
                <a:spcPct val="90000"/>
              </a:lnSpc>
              <a:spcBef>
                <a:spcPts val="1000"/>
              </a:spcBef>
              <a:spcAft>
                <a:spcPts val="0"/>
              </a:spcAft>
              <a:buClr>
                <a:schemeClr val="dk1"/>
              </a:buClr>
              <a:buSzPts val="2800"/>
              <a:buChar char="•"/>
            </a:pPr>
            <a:r>
              <a:rPr lang="en-GB"/>
              <a:t>Requires the protection and confidential handling of protected health information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Introduction</a:t>
            </a:r>
            <a:endParaRPr/>
          </a:p>
        </p:txBody>
      </p:sp>
      <p:graphicFrame>
        <p:nvGraphicFramePr>
          <p:cNvPr id="97" name="Google Shape;97;p3"/>
          <p:cNvGraphicFramePr/>
          <p:nvPr/>
        </p:nvGraphicFramePr>
        <p:xfrm>
          <a:off x="2458085" y="2894965"/>
          <a:ext cx="1882140" cy="1127760"/>
        </p:xfrm>
        <a:graphic>
          <a:graphicData uri="http://schemas.openxmlformats.org/presentationml/2006/ole">
            <mc:AlternateContent>
              <mc:Choice Requires="v">
                <p:oleObj r:id="rId4" imgH="1127760" imgW="1882140" progId="Package" spid="_x0000_s1">
                  <p:embed/>
                </p:oleObj>
              </mc:Choice>
              <mc:Fallback>
                <p:oleObj r:id="rId5" imgH="1127760" imgW="1882140" progId="Package">
                  <p:embed/>
                  <p:pic>
                    <p:nvPicPr>
                      <p:cNvPr id="97" name="Google Shape;97;p3"/>
                      <p:cNvPicPr preferRelativeResize="0"/>
                      <p:nvPr/>
                    </p:nvPicPr>
                    <p:blipFill rotWithShape="1">
                      <a:blip r:embed="rId6">
                        <a:alphaModFix/>
                      </a:blip>
                      <a:srcRect b="0" l="0" r="0" t="0"/>
                      <a:stretch/>
                    </p:blipFill>
                    <p:spPr>
                      <a:xfrm>
                        <a:off x="2458085" y="2894965"/>
                        <a:ext cx="1882140" cy="1127760"/>
                      </a:xfrm>
                      <a:prstGeom prst="rect">
                        <a:avLst/>
                      </a:prstGeom>
                      <a:noFill/>
                      <a:ln>
                        <a:noFill/>
                      </a:ln>
                    </p:spPr>
                  </p:pic>
                </p:oleObj>
              </mc:Fallback>
            </mc:AlternateContent>
          </a:graphicData>
        </a:graphic>
      </p:graphicFrame>
      <p:graphicFrame>
        <p:nvGraphicFramePr>
          <p:cNvPr id="98" name="Google Shape;98;p3"/>
          <p:cNvGraphicFramePr/>
          <p:nvPr/>
        </p:nvGraphicFramePr>
        <p:xfrm>
          <a:off x="7914640" y="2894330"/>
          <a:ext cx="1847850" cy="1127760"/>
        </p:xfrm>
        <a:graphic>
          <a:graphicData uri="http://schemas.openxmlformats.org/presentationml/2006/ole">
            <mc:AlternateContent>
              <mc:Choice Requires="v">
                <p:oleObj r:id="rId7" imgH="1127760" imgW="1847850" progId="Package" spid="_x0000_s2">
                  <p:embed/>
                </p:oleObj>
              </mc:Choice>
              <mc:Fallback>
                <p:oleObj r:id="rId8" imgH="1127760" imgW="1847850" progId="Package">
                  <p:embed/>
                  <p:pic>
                    <p:nvPicPr>
                      <p:cNvPr id="98" name="Google Shape;98;p3"/>
                      <p:cNvPicPr preferRelativeResize="0"/>
                      <p:nvPr/>
                    </p:nvPicPr>
                    <p:blipFill rotWithShape="1">
                      <a:blip r:embed="rId9">
                        <a:alphaModFix/>
                      </a:blip>
                      <a:srcRect b="0" l="0" r="0" t="0"/>
                      <a:stretch/>
                    </p:blipFill>
                    <p:spPr>
                      <a:xfrm>
                        <a:off x="7914640" y="2894330"/>
                        <a:ext cx="1847850" cy="1127760"/>
                      </a:xfrm>
                      <a:prstGeom prst="rect">
                        <a:avLst/>
                      </a:prstGeom>
                      <a:noFill/>
                      <a:ln>
                        <a:noFill/>
                      </a:ln>
                    </p:spPr>
                  </p:pic>
                </p:oleObj>
              </mc:Fallback>
            </mc:AlternateContent>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Rules</a:t>
            </a:r>
            <a:endParaRPr/>
          </a:p>
        </p:txBody>
      </p:sp>
      <p:sp>
        <p:nvSpPr>
          <p:cNvPr id="104" name="Google Shape;104;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20000"/>
          </a:bodyPr>
          <a:lstStyle/>
          <a:p>
            <a:pPr indent="-228600" lvl="0" marL="228600" rtl="0" algn="just">
              <a:lnSpc>
                <a:spcPct val="90000"/>
              </a:lnSpc>
              <a:spcBef>
                <a:spcPts val="0"/>
              </a:spcBef>
              <a:spcAft>
                <a:spcPts val="0"/>
              </a:spcAft>
              <a:buClr>
                <a:schemeClr val="dk1"/>
              </a:buClr>
              <a:buSzPts val="2800"/>
              <a:buChar char="•"/>
            </a:pPr>
            <a:r>
              <a:rPr lang="en-GB"/>
              <a:t>The Privacy Rule, which sets national standards for when protected health information (PHI) may be used and disclosed</a:t>
            </a:r>
            <a:endParaRPr/>
          </a:p>
          <a:p>
            <a:pPr indent="-50800" lvl="0" marL="228600" rtl="0" algn="just">
              <a:lnSpc>
                <a:spcPct val="90000"/>
              </a:lnSpc>
              <a:spcBef>
                <a:spcPts val="1000"/>
              </a:spcBef>
              <a:spcAft>
                <a:spcPts val="0"/>
              </a:spcAft>
              <a:buClr>
                <a:schemeClr val="dk1"/>
              </a:buClr>
              <a:buSzPts val="2800"/>
              <a:buNone/>
            </a:pPr>
            <a:r>
              <a:t/>
            </a:r>
            <a:endParaRPr/>
          </a:p>
          <a:p>
            <a:pPr indent="-228600" lvl="0" marL="228600" rtl="0" algn="just">
              <a:lnSpc>
                <a:spcPct val="90000"/>
              </a:lnSpc>
              <a:spcBef>
                <a:spcPts val="1000"/>
              </a:spcBef>
              <a:spcAft>
                <a:spcPts val="0"/>
              </a:spcAft>
              <a:buClr>
                <a:schemeClr val="dk1"/>
              </a:buClr>
              <a:buSzPts val="2800"/>
              <a:buChar char="•"/>
            </a:pPr>
            <a:r>
              <a:rPr lang="en-GB"/>
              <a:t>The Security Rule, which specifies safeguards that covered entities and their business associates must implement to protect the confidentiality, integrity, and availability of electronic protected health information (ePHI)</a:t>
            </a:r>
            <a:endParaRPr/>
          </a:p>
          <a:p>
            <a:pPr indent="-50800" lvl="0" marL="228600" rtl="0" algn="just">
              <a:lnSpc>
                <a:spcPct val="90000"/>
              </a:lnSpc>
              <a:spcBef>
                <a:spcPts val="1000"/>
              </a:spcBef>
              <a:spcAft>
                <a:spcPts val="0"/>
              </a:spcAft>
              <a:buClr>
                <a:schemeClr val="dk1"/>
              </a:buClr>
              <a:buSzPts val="2800"/>
              <a:buNone/>
            </a:pPr>
            <a:r>
              <a:t/>
            </a:r>
            <a:endParaRPr/>
          </a:p>
          <a:p>
            <a:pPr indent="-228600" lvl="0" marL="228600" rtl="0" algn="just">
              <a:lnSpc>
                <a:spcPct val="90000"/>
              </a:lnSpc>
              <a:spcBef>
                <a:spcPts val="1000"/>
              </a:spcBef>
              <a:spcAft>
                <a:spcPts val="0"/>
              </a:spcAft>
              <a:buClr>
                <a:schemeClr val="dk1"/>
              </a:buClr>
              <a:buSzPts val="2800"/>
              <a:buChar char="•"/>
            </a:pPr>
            <a:r>
              <a:rPr lang="en-GB"/>
              <a:t>The Breach Notification Rule, which requires covered entities to notify affected individuals, U.S. Department of Health &amp; Human Services (HHS), and in some cases, the media of a breach of unsecured PHI</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Rules (Examples)</a:t>
            </a:r>
            <a:endParaRPr/>
          </a:p>
        </p:txBody>
      </p:sp>
      <p:sp>
        <p:nvSpPr>
          <p:cNvPr id="110" name="Google Shape;110;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GB"/>
              <a:t>Do not discuss patient's care with anyone not directly involved.</a:t>
            </a:r>
            <a:endParaRPr/>
          </a:p>
          <a:p>
            <a:pPr indent="-228600" lvl="0" marL="228600" rtl="0" algn="l">
              <a:lnSpc>
                <a:spcPct val="90000"/>
              </a:lnSpc>
              <a:spcBef>
                <a:spcPts val="1000"/>
              </a:spcBef>
              <a:spcAft>
                <a:spcPts val="0"/>
              </a:spcAft>
              <a:buClr>
                <a:schemeClr val="dk1"/>
              </a:buClr>
              <a:buSzPts val="2800"/>
              <a:buChar char="•"/>
            </a:pPr>
            <a:r>
              <a:rPr lang="en-GB"/>
              <a:t>Do not discuss patient details with family, friends, etc.</a:t>
            </a:r>
            <a:endParaRPr/>
          </a:p>
          <a:p>
            <a:pPr indent="-228600" lvl="0" marL="228600" rtl="0" algn="l">
              <a:lnSpc>
                <a:spcPct val="90000"/>
              </a:lnSpc>
              <a:spcBef>
                <a:spcPts val="1000"/>
              </a:spcBef>
              <a:spcAft>
                <a:spcPts val="0"/>
              </a:spcAft>
              <a:buClr>
                <a:schemeClr val="dk1"/>
              </a:buClr>
              <a:buSzPts val="2800"/>
              <a:buChar char="•"/>
            </a:pPr>
            <a:r>
              <a:rPr lang="en-GB"/>
              <a:t>Do not talk about patient in public areas.</a:t>
            </a:r>
            <a:endParaRPr/>
          </a:p>
          <a:p>
            <a:pPr indent="-228600" lvl="0" marL="228600" rtl="0" algn="l">
              <a:lnSpc>
                <a:spcPct val="90000"/>
              </a:lnSpc>
              <a:spcBef>
                <a:spcPts val="1000"/>
              </a:spcBef>
              <a:spcAft>
                <a:spcPts val="0"/>
              </a:spcAft>
              <a:buClr>
                <a:schemeClr val="dk1"/>
              </a:buClr>
              <a:buSzPts val="2800"/>
              <a:buChar char="•"/>
            </a:pPr>
            <a:r>
              <a:rPr lang="en-GB"/>
              <a:t>Do not read patients' charts when you are not involved in their care.</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The HIPAA Compliance Audit Program</a:t>
            </a:r>
            <a:endParaRPr/>
          </a:p>
        </p:txBody>
      </p:sp>
      <p:sp>
        <p:nvSpPr>
          <p:cNvPr id="116" name="Google Shape;116;p6"/>
          <p:cNvSpPr txBox="1"/>
          <p:nvPr>
            <p:ph idx="1" type="body"/>
          </p:nvPr>
        </p:nvSpPr>
        <p:spPr>
          <a:xfrm>
            <a:off x="396150" y="1588500"/>
            <a:ext cx="11399700" cy="4351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GB" sz="2300">
                <a:latin typeface="Arial"/>
                <a:ea typeface="Arial"/>
                <a:cs typeface="Arial"/>
                <a:sym typeface="Arial"/>
              </a:rPr>
              <a:t>In 2011, the Office for Civil Rights (OCR) started checking whether hospitals and healthcare companies were actually following HIPAA rules. These checks were called </a:t>
            </a:r>
            <a:r>
              <a:rPr b="1" lang="en-GB" sz="2300">
                <a:latin typeface="Arial"/>
                <a:ea typeface="Arial"/>
                <a:cs typeface="Arial"/>
                <a:sym typeface="Arial"/>
              </a:rPr>
              <a:t>pilot audits</a:t>
            </a:r>
            <a:r>
              <a:rPr lang="en-GB" sz="2300">
                <a:latin typeface="Arial"/>
                <a:ea typeface="Arial"/>
                <a:cs typeface="Arial"/>
                <a:sym typeface="Arial"/>
              </a:rPr>
              <a:t>.</a:t>
            </a:r>
            <a:endParaRPr sz="23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GB" sz="2300">
                <a:latin typeface="Arial"/>
                <a:ea typeface="Arial"/>
                <a:cs typeface="Arial"/>
                <a:sym typeface="Arial"/>
              </a:rPr>
              <a:t>By 2012, during the first full round of these audits, OCR found </a:t>
            </a:r>
            <a:r>
              <a:rPr b="1" lang="en-GB" sz="2300">
                <a:latin typeface="Arial"/>
                <a:ea typeface="Arial"/>
                <a:cs typeface="Arial"/>
                <a:sym typeface="Arial"/>
              </a:rPr>
              <a:t>many problems</a:t>
            </a:r>
            <a:r>
              <a:rPr lang="en-GB" sz="2300">
                <a:latin typeface="Arial"/>
                <a:ea typeface="Arial"/>
                <a:cs typeface="Arial"/>
                <a:sym typeface="Arial"/>
              </a:rPr>
              <a:t>:</a:t>
            </a:r>
            <a:endParaRPr sz="2300">
              <a:latin typeface="Arial"/>
              <a:ea typeface="Arial"/>
              <a:cs typeface="Arial"/>
              <a:sym typeface="Arial"/>
            </a:endParaRPr>
          </a:p>
          <a:p>
            <a:pPr indent="-374650" lvl="0" marL="457200" rtl="0" algn="l">
              <a:lnSpc>
                <a:spcPct val="115000"/>
              </a:lnSpc>
              <a:spcBef>
                <a:spcPts val="1200"/>
              </a:spcBef>
              <a:spcAft>
                <a:spcPts val="0"/>
              </a:spcAft>
              <a:buSzPts val="2300"/>
              <a:buChar char="●"/>
            </a:pPr>
            <a:r>
              <a:rPr lang="en-GB" sz="2300">
                <a:latin typeface="Arial"/>
                <a:ea typeface="Arial"/>
                <a:cs typeface="Arial"/>
                <a:sym typeface="Arial"/>
              </a:rPr>
              <a:t>Organizations were </a:t>
            </a:r>
            <a:r>
              <a:rPr b="1" lang="en-GB" sz="2300">
                <a:latin typeface="Arial"/>
                <a:ea typeface="Arial"/>
                <a:cs typeface="Arial"/>
                <a:sym typeface="Arial"/>
              </a:rPr>
              <a:t>not informing patients properly</a:t>
            </a:r>
            <a:r>
              <a:rPr lang="en-GB" sz="2300">
                <a:latin typeface="Arial"/>
                <a:ea typeface="Arial"/>
                <a:cs typeface="Arial"/>
                <a:sym typeface="Arial"/>
              </a:rPr>
              <a:t> when a data breach happened (Breach Notification Rule violations).</a:t>
            </a:r>
            <a:endParaRPr sz="2300">
              <a:latin typeface="Arial"/>
              <a:ea typeface="Arial"/>
              <a:cs typeface="Arial"/>
              <a:sym typeface="Arial"/>
            </a:endParaRPr>
          </a:p>
          <a:p>
            <a:pPr indent="-374650" lvl="0" marL="457200" rtl="0" algn="l">
              <a:lnSpc>
                <a:spcPct val="115000"/>
              </a:lnSpc>
              <a:spcBef>
                <a:spcPts val="0"/>
              </a:spcBef>
              <a:spcAft>
                <a:spcPts val="0"/>
              </a:spcAft>
              <a:buSzPts val="2300"/>
              <a:buChar char="●"/>
            </a:pPr>
            <a:r>
              <a:rPr lang="en-GB" sz="2300">
                <a:latin typeface="Arial"/>
                <a:ea typeface="Arial"/>
                <a:cs typeface="Arial"/>
                <a:sym typeface="Arial"/>
              </a:rPr>
              <a:t>They were </a:t>
            </a:r>
            <a:r>
              <a:rPr b="1" lang="en-GB" sz="2300">
                <a:latin typeface="Arial"/>
                <a:ea typeface="Arial"/>
                <a:cs typeface="Arial"/>
                <a:sym typeface="Arial"/>
              </a:rPr>
              <a:t>not protecting patient privacy correctly</a:t>
            </a:r>
            <a:r>
              <a:rPr lang="en-GB" sz="2300">
                <a:latin typeface="Arial"/>
                <a:ea typeface="Arial"/>
                <a:cs typeface="Arial"/>
                <a:sym typeface="Arial"/>
              </a:rPr>
              <a:t> (Privacy Rule violations).</a:t>
            </a:r>
            <a:endParaRPr sz="2300">
              <a:latin typeface="Arial"/>
              <a:ea typeface="Arial"/>
              <a:cs typeface="Arial"/>
              <a:sym typeface="Arial"/>
            </a:endParaRPr>
          </a:p>
          <a:p>
            <a:pPr indent="-374650" lvl="0" marL="457200" rtl="0" algn="l">
              <a:lnSpc>
                <a:spcPct val="115000"/>
              </a:lnSpc>
              <a:spcBef>
                <a:spcPts val="0"/>
              </a:spcBef>
              <a:spcAft>
                <a:spcPts val="0"/>
              </a:spcAft>
              <a:buSzPts val="2300"/>
              <a:buChar char="●"/>
            </a:pPr>
            <a:r>
              <a:rPr lang="en-GB" sz="2300">
                <a:latin typeface="Arial"/>
                <a:ea typeface="Arial"/>
                <a:cs typeface="Arial"/>
                <a:sym typeface="Arial"/>
              </a:rPr>
              <a:t>And the biggest issue: they were </a:t>
            </a:r>
            <a:r>
              <a:rPr b="1" lang="en-GB" sz="2300">
                <a:latin typeface="Arial"/>
                <a:ea typeface="Arial"/>
                <a:cs typeface="Arial"/>
                <a:sym typeface="Arial"/>
              </a:rPr>
              <a:t>not securing patient data well</a:t>
            </a:r>
            <a:r>
              <a:rPr lang="en-GB" sz="2300">
                <a:latin typeface="Arial"/>
                <a:ea typeface="Arial"/>
                <a:cs typeface="Arial"/>
                <a:sym typeface="Arial"/>
              </a:rPr>
              <a:t> (Security Rule violations).</a:t>
            </a:r>
            <a:endParaRPr sz="23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GB" sz="2300">
                <a:latin typeface="Arial"/>
                <a:ea typeface="Arial"/>
                <a:cs typeface="Arial"/>
                <a:sym typeface="Arial"/>
              </a:rPr>
              <a:t>Overall, the audits showed that </a:t>
            </a:r>
            <a:r>
              <a:rPr b="1" lang="en-GB" sz="2300">
                <a:latin typeface="Arial"/>
                <a:ea typeface="Arial"/>
                <a:cs typeface="Arial"/>
                <a:sym typeface="Arial"/>
              </a:rPr>
              <a:t>healthcare providers in the U.S. were not doing a good job</a:t>
            </a:r>
            <a:r>
              <a:rPr lang="en-GB" sz="2300">
                <a:latin typeface="Arial"/>
                <a:ea typeface="Arial"/>
                <a:cs typeface="Arial"/>
                <a:sym typeface="Arial"/>
              </a:rPr>
              <a:t> of following HIPAA requirements at that time.</a:t>
            </a:r>
            <a:endParaRPr sz="2300">
              <a:latin typeface="Arial"/>
              <a:ea typeface="Arial"/>
              <a:cs typeface="Arial"/>
              <a:sym typeface="Arial"/>
            </a:endParaRPr>
          </a:p>
          <a:p>
            <a:pPr indent="-50800" lvl="0" marL="228600" rtl="0" algn="just">
              <a:lnSpc>
                <a:spcPct val="90000"/>
              </a:lnSpc>
              <a:spcBef>
                <a:spcPts val="1200"/>
              </a:spcBef>
              <a:spcAft>
                <a:spcPts val="0"/>
              </a:spcAft>
              <a:buClr>
                <a:schemeClr val="dk1"/>
              </a:buClr>
              <a:buSzPts val="2800"/>
              <a:buNone/>
            </a:pPr>
            <a:r>
              <a:t/>
            </a:r>
            <a:endParaRPr sz="2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The HIPAA Privacy Rule</a:t>
            </a:r>
            <a:endParaRPr/>
          </a:p>
        </p:txBody>
      </p:sp>
      <p:sp>
        <p:nvSpPr>
          <p:cNvPr id="122" name="Google Shape;122;p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0000" lnSpcReduction="20000"/>
          </a:bodyPr>
          <a:lstStyle/>
          <a:p>
            <a:pPr indent="0" lvl="0" marL="0" rtl="0" algn="l">
              <a:lnSpc>
                <a:spcPct val="90000"/>
              </a:lnSpc>
              <a:spcBef>
                <a:spcPts val="0"/>
              </a:spcBef>
              <a:spcAft>
                <a:spcPts val="0"/>
              </a:spcAft>
              <a:buClr>
                <a:schemeClr val="dk1"/>
              </a:buClr>
              <a:buSzPct val="100000"/>
              <a:buNone/>
            </a:pPr>
            <a:r>
              <a:rPr lang="en-GB"/>
              <a:t>What is the HIPAA Privacy Rule?</a:t>
            </a:r>
            <a:endParaRPr/>
          </a:p>
          <a:p>
            <a:pPr indent="-228600" lvl="0" marL="228600" rtl="0" algn="l">
              <a:lnSpc>
                <a:spcPct val="90000"/>
              </a:lnSpc>
              <a:spcBef>
                <a:spcPts val="1000"/>
              </a:spcBef>
              <a:spcAft>
                <a:spcPts val="0"/>
              </a:spcAft>
              <a:buClr>
                <a:schemeClr val="dk1"/>
              </a:buClr>
              <a:buSzPct val="100000"/>
              <a:buChar char="•"/>
            </a:pPr>
            <a:r>
              <a:rPr lang="en-GB"/>
              <a:t>What is PHI?</a:t>
            </a:r>
            <a:endParaRPr/>
          </a:p>
          <a:p>
            <a:pPr indent="-228600" lvl="0" marL="228600" rtl="0" algn="l">
              <a:lnSpc>
                <a:spcPct val="90000"/>
              </a:lnSpc>
              <a:spcBef>
                <a:spcPts val="1000"/>
              </a:spcBef>
              <a:spcAft>
                <a:spcPts val="0"/>
              </a:spcAft>
              <a:buClr>
                <a:schemeClr val="dk1"/>
              </a:buClr>
              <a:buSzPct val="100000"/>
              <a:buChar char="•"/>
            </a:pPr>
            <a:r>
              <a:rPr lang="en-GB"/>
              <a:t>Use and Disclosure of PHI</a:t>
            </a:r>
            <a:endParaRPr/>
          </a:p>
          <a:p>
            <a:pPr indent="-228600" lvl="0" marL="228600" rtl="0" algn="l">
              <a:lnSpc>
                <a:spcPct val="90000"/>
              </a:lnSpc>
              <a:spcBef>
                <a:spcPts val="1000"/>
              </a:spcBef>
              <a:spcAft>
                <a:spcPts val="0"/>
              </a:spcAft>
              <a:buClr>
                <a:schemeClr val="dk1"/>
              </a:buClr>
              <a:buSzPct val="100000"/>
              <a:buChar char="•"/>
            </a:pPr>
            <a:r>
              <a:rPr lang="en-GB"/>
              <a:t>Marketing and Fundraising Protocols</a:t>
            </a:r>
            <a:endParaRPr/>
          </a:p>
          <a:p>
            <a:pPr indent="-228600" lvl="0" marL="228600" rtl="0" algn="l">
              <a:lnSpc>
                <a:spcPct val="90000"/>
              </a:lnSpc>
              <a:spcBef>
                <a:spcPts val="1000"/>
              </a:spcBef>
              <a:spcAft>
                <a:spcPts val="0"/>
              </a:spcAft>
              <a:buClr>
                <a:schemeClr val="dk1"/>
              </a:buClr>
              <a:buSzPct val="100000"/>
              <a:buChar char="•"/>
            </a:pPr>
            <a:r>
              <a:rPr lang="en-GB"/>
              <a:t>Patient Access to Medical Records</a:t>
            </a:r>
            <a:endParaRPr/>
          </a:p>
          <a:p>
            <a:pPr indent="-228600" lvl="0" marL="228600" rtl="0" algn="l">
              <a:lnSpc>
                <a:spcPct val="90000"/>
              </a:lnSpc>
              <a:spcBef>
                <a:spcPts val="1000"/>
              </a:spcBef>
              <a:spcAft>
                <a:spcPts val="0"/>
              </a:spcAft>
              <a:buClr>
                <a:schemeClr val="dk1"/>
              </a:buClr>
              <a:buSzPct val="100000"/>
              <a:buChar char="•"/>
            </a:pPr>
            <a:r>
              <a:rPr lang="en-GB"/>
              <a:t>Notice of Privacy Practices</a:t>
            </a:r>
            <a:endParaRPr/>
          </a:p>
          <a:p>
            <a:pPr indent="-68579"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b="1" lang="en-GB"/>
              <a:t>NOTE: The HIPAA Privacy Rule applies to PHI in any form. This includes computer and paper files, x-rays, physician appointment schedules, medical bills, dictated notes, conversations, and information entered into patient portals.</a:t>
            </a:r>
            <a:endParaRPr b="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GB" sz="4400">
                <a:solidFill>
                  <a:schemeClr val="dk1"/>
                </a:solidFill>
                <a:latin typeface="Calibri"/>
                <a:ea typeface="Calibri"/>
                <a:cs typeface="Calibri"/>
                <a:sym typeface="Calibri"/>
              </a:rPr>
              <a:t>HIPAA regulations list eighteen different personal identifiers </a:t>
            </a:r>
            <a:r>
              <a:rPr lang="en-GB"/>
              <a:t>(PHI):</a:t>
            </a:r>
            <a:endParaRPr/>
          </a:p>
        </p:txBody>
      </p:sp>
      <p:sp>
        <p:nvSpPr>
          <p:cNvPr id="128" name="Google Shape;128;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80000"/>
          </a:bodyPr>
          <a:lstStyle/>
          <a:p>
            <a:pPr indent="-228600" lvl="0" marL="228600" rtl="0" algn="l">
              <a:lnSpc>
                <a:spcPct val="90000"/>
              </a:lnSpc>
              <a:spcBef>
                <a:spcPts val="0"/>
              </a:spcBef>
              <a:spcAft>
                <a:spcPts val="0"/>
              </a:spcAft>
              <a:buClr>
                <a:schemeClr val="dk1"/>
              </a:buClr>
              <a:buSzPct val="100000"/>
              <a:buChar char="•"/>
            </a:pPr>
            <a:r>
              <a:rPr lang="en-GB"/>
              <a:t>Names</a:t>
            </a:r>
            <a:endParaRPr/>
          </a:p>
          <a:p>
            <a:pPr indent="-228600" lvl="0" marL="228600" rtl="0" algn="l">
              <a:lnSpc>
                <a:spcPct val="90000"/>
              </a:lnSpc>
              <a:spcBef>
                <a:spcPts val="1000"/>
              </a:spcBef>
              <a:spcAft>
                <a:spcPts val="0"/>
              </a:spcAft>
              <a:buClr>
                <a:schemeClr val="dk1"/>
              </a:buClr>
              <a:buSzPct val="100000"/>
              <a:buChar char="•"/>
            </a:pPr>
            <a:r>
              <a:rPr lang="en-GB"/>
              <a:t>All geographical data smaller than a state</a:t>
            </a:r>
            <a:endParaRPr/>
          </a:p>
          <a:p>
            <a:pPr indent="-228600" lvl="0" marL="228600" rtl="0" algn="l">
              <a:lnSpc>
                <a:spcPct val="90000"/>
              </a:lnSpc>
              <a:spcBef>
                <a:spcPts val="1000"/>
              </a:spcBef>
              <a:spcAft>
                <a:spcPts val="0"/>
              </a:spcAft>
              <a:buClr>
                <a:schemeClr val="dk1"/>
              </a:buClr>
              <a:buSzPct val="100000"/>
              <a:buChar char="•"/>
            </a:pPr>
            <a:r>
              <a:rPr lang="en-GB"/>
              <a:t>Dates (other than year) directly related to an individual </a:t>
            </a:r>
            <a:endParaRPr/>
          </a:p>
          <a:p>
            <a:pPr indent="-228600" lvl="0" marL="228600" rtl="0" algn="l">
              <a:lnSpc>
                <a:spcPct val="90000"/>
              </a:lnSpc>
              <a:spcBef>
                <a:spcPts val="1000"/>
              </a:spcBef>
              <a:spcAft>
                <a:spcPts val="0"/>
              </a:spcAft>
              <a:buClr>
                <a:schemeClr val="dk1"/>
              </a:buClr>
              <a:buSzPct val="100000"/>
              <a:buChar char="•"/>
            </a:pPr>
            <a:r>
              <a:rPr lang="en-GB"/>
              <a:t>Telephone numbers </a:t>
            </a:r>
            <a:endParaRPr/>
          </a:p>
          <a:p>
            <a:pPr indent="-228600" lvl="0" marL="228600" rtl="0" algn="l">
              <a:lnSpc>
                <a:spcPct val="90000"/>
              </a:lnSpc>
              <a:spcBef>
                <a:spcPts val="1000"/>
              </a:spcBef>
              <a:spcAft>
                <a:spcPts val="0"/>
              </a:spcAft>
              <a:buClr>
                <a:schemeClr val="dk1"/>
              </a:buClr>
              <a:buSzPct val="100000"/>
              <a:buChar char="•"/>
            </a:pPr>
            <a:r>
              <a:rPr lang="en-GB"/>
              <a:t>Fax numbers </a:t>
            </a:r>
            <a:endParaRPr/>
          </a:p>
          <a:p>
            <a:pPr indent="-228600" lvl="0" marL="228600" rtl="0" algn="l">
              <a:lnSpc>
                <a:spcPct val="90000"/>
              </a:lnSpc>
              <a:spcBef>
                <a:spcPts val="1000"/>
              </a:spcBef>
              <a:spcAft>
                <a:spcPts val="0"/>
              </a:spcAft>
              <a:buClr>
                <a:schemeClr val="dk1"/>
              </a:buClr>
              <a:buSzPct val="100000"/>
              <a:buChar char="•"/>
            </a:pPr>
            <a:r>
              <a:rPr lang="en-GB"/>
              <a:t>Email addresses </a:t>
            </a:r>
            <a:endParaRPr/>
          </a:p>
          <a:p>
            <a:pPr indent="-228600" lvl="0" marL="228600" rtl="0" algn="l">
              <a:lnSpc>
                <a:spcPct val="90000"/>
              </a:lnSpc>
              <a:spcBef>
                <a:spcPts val="1000"/>
              </a:spcBef>
              <a:spcAft>
                <a:spcPts val="0"/>
              </a:spcAft>
              <a:buClr>
                <a:schemeClr val="dk1"/>
              </a:buClr>
              <a:buSzPct val="100000"/>
              <a:buChar char="•"/>
            </a:pPr>
            <a:r>
              <a:rPr lang="en-GB"/>
              <a:t>Social Security numbers </a:t>
            </a:r>
            <a:endParaRPr/>
          </a:p>
          <a:p>
            <a:pPr indent="-228600" lvl="0" marL="228600" rtl="0" algn="l">
              <a:lnSpc>
                <a:spcPct val="90000"/>
              </a:lnSpc>
              <a:spcBef>
                <a:spcPts val="1000"/>
              </a:spcBef>
              <a:spcAft>
                <a:spcPts val="0"/>
              </a:spcAft>
              <a:buClr>
                <a:schemeClr val="dk1"/>
              </a:buClr>
              <a:buSzPct val="100000"/>
              <a:buChar char="•"/>
            </a:pPr>
            <a:r>
              <a:rPr lang="en-GB"/>
              <a:t>Medical record numbers </a:t>
            </a:r>
            <a:endParaRPr/>
          </a:p>
          <a:p>
            <a:pPr indent="-228600" lvl="0" marL="228600" rtl="0" algn="l">
              <a:lnSpc>
                <a:spcPct val="90000"/>
              </a:lnSpc>
              <a:spcBef>
                <a:spcPts val="1000"/>
              </a:spcBef>
              <a:spcAft>
                <a:spcPts val="0"/>
              </a:spcAft>
              <a:buClr>
                <a:schemeClr val="dk1"/>
              </a:buClr>
              <a:buSzPct val="100000"/>
              <a:buChar char="•"/>
            </a:pPr>
            <a:r>
              <a:rPr lang="en-GB"/>
              <a:t>Health insurance plan beneficiary numbers </a:t>
            </a:r>
            <a:endParaRPr/>
          </a:p>
          <a:p>
            <a:pPr indent="-228600" lvl="0" marL="228600" rtl="0" algn="l">
              <a:lnSpc>
                <a:spcPct val="90000"/>
              </a:lnSpc>
              <a:spcBef>
                <a:spcPts val="1000"/>
              </a:spcBef>
              <a:spcAft>
                <a:spcPts val="0"/>
              </a:spcAft>
              <a:buClr>
                <a:schemeClr val="dk1"/>
              </a:buClr>
              <a:buSzPct val="100000"/>
              <a:buChar char="•"/>
            </a:pPr>
            <a:r>
              <a:rPr lang="en-GB"/>
              <a:t>Account numbers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Eighteen personal identifiers are:</a:t>
            </a:r>
            <a:endParaRPr/>
          </a:p>
        </p:txBody>
      </p:sp>
      <p:sp>
        <p:nvSpPr>
          <p:cNvPr id="134" name="Google Shape;134;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GB"/>
              <a:t>Certificate/license numbers </a:t>
            </a:r>
            <a:endParaRPr/>
          </a:p>
          <a:p>
            <a:pPr indent="-228600" lvl="0" marL="228600" rtl="0" algn="l">
              <a:lnSpc>
                <a:spcPct val="90000"/>
              </a:lnSpc>
              <a:spcBef>
                <a:spcPts val="1000"/>
              </a:spcBef>
              <a:spcAft>
                <a:spcPts val="0"/>
              </a:spcAft>
              <a:buClr>
                <a:schemeClr val="dk1"/>
              </a:buClr>
              <a:buSzPts val="2800"/>
              <a:buChar char="•"/>
            </a:pPr>
            <a:r>
              <a:rPr lang="en-GB"/>
              <a:t>Vehicle identifiers and serial numbers including license plates </a:t>
            </a:r>
            <a:endParaRPr/>
          </a:p>
          <a:p>
            <a:pPr indent="-228600" lvl="0" marL="228600" rtl="0" algn="l">
              <a:lnSpc>
                <a:spcPct val="90000"/>
              </a:lnSpc>
              <a:spcBef>
                <a:spcPts val="1000"/>
              </a:spcBef>
              <a:spcAft>
                <a:spcPts val="0"/>
              </a:spcAft>
              <a:buClr>
                <a:schemeClr val="dk1"/>
              </a:buClr>
              <a:buSzPts val="2800"/>
              <a:buChar char="•"/>
            </a:pPr>
            <a:r>
              <a:rPr lang="en-GB"/>
              <a:t>Device identifiers and serial numbers </a:t>
            </a:r>
            <a:endParaRPr/>
          </a:p>
          <a:p>
            <a:pPr indent="-228600" lvl="0" marL="228600" rtl="0" algn="l">
              <a:lnSpc>
                <a:spcPct val="90000"/>
              </a:lnSpc>
              <a:spcBef>
                <a:spcPts val="1000"/>
              </a:spcBef>
              <a:spcAft>
                <a:spcPts val="0"/>
              </a:spcAft>
              <a:buClr>
                <a:schemeClr val="dk1"/>
              </a:buClr>
              <a:buSzPts val="2800"/>
              <a:buChar char="•"/>
            </a:pPr>
            <a:r>
              <a:rPr lang="en-GB"/>
              <a:t>Web URLs </a:t>
            </a:r>
            <a:endParaRPr/>
          </a:p>
          <a:p>
            <a:pPr indent="-228600" lvl="0" marL="228600" rtl="0" algn="l">
              <a:lnSpc>
                <a:spcPct val="90000"/>
              </a:lnSpc>
              <a:spcBef>
                <a:spcPts val="1000"/>
              </a:spcBef>
              <a:spcAft>
                <a:spcPts val="0"/>
              </a:spcAft>
              <a:buClr>
                <a:schemeClr val="dk1"/>
              </a:buClr>
              <a:buSzPts val="2800"/>
              <a:buChar char="•"/>
            </a:pPr>
            <a:r>
              <a:rPr lang="en-GB"/>
              <a:t>Internet protocol (IP) addresses </a:t>
            </a:r>
            <a:endParaRPr/>
          </a:p>
          <a:p>
            <a:pPr indent="-228600" lvl="0" marL="228600" rtl="0" algn="l">
              <a:lnSpc>
                <a:spcPct val="90000"/>
              </a:lnSpc>
              <a:spcBef>
                <a:spcPts val="1000"/>
              </a:spcBef>
              <a:spcAft>
                <a:spcPts val="0"/>
              </a:spcAft>
              <a:buClr>
                <a:schemeClr val="dk1"/>
              </a:buClr>
              <a:buSzPts val="2800"/>
              <a:buChar char="•"/>
            </a:pPr>
            <a:r>
              <a:rPr lang="en-GB"/>
              <a:t>Biometric identifiers (i.e. retinal scan, fingerprints, Etc.) </a:t>
            </a:r>
            <a:endParaRPr/>
          </a:p>
          <a:p>
            <a:pPr indent="-228600" lvl="0" marL="228600" rtl="0" algn="l">
              <a:lnSpc>
                <a:spcPct val="90000"/>
              </a:lnSpc>
              <a:spcBef>
                <a:spcPts val="1000"/>
              </a:spcBef>
              <a:spcAft>
                <a:spcPts val="0"/>
              </a:spcAft>
              <a:buClr>
                <a:schemeClr val="dk1"/>
              </a:buClr>
              <a:buSzPts val="2800"/>
              <a:buChar char="•"/>
            </a:pPr>
            <a:r>
              <a:rPr lang="en-GB"/>
              <a:t>Full face photos and comparable images </a:t>
            </a:r>
            <a:endParaRPr/>
          </a:p>
          <a:p>
            <a:pPr indent="-228600" lvl="0" marL="228600" rtl="0" algn="l">
              <a:lnSpc>
                <a:spcPct val="90000"/>
              </a:lnSpc>
              <a:spcBef>
                <a:spcPts val="1000"/>
              </a:spcBef>
              <a:spcAft>
                <a:spcPts val="0"/>
              </a:spcAft>
              <a:buClr>
                <a:schemeClr val="dk1"/>
              </a:buClr>
              <a:buSzPts val="2800"/>
              <a:buChar char="•"/>
            </a:pPr>
            <a:r>
              <a:rPr lang="en-GB"/>
              <a:t>Any unique identifying number, characteristic or code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2017-09-25T03:41:00Z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1033-10.2.0.7516</vt:lpwstr>
  </property>
</Properties>
</file>